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91"/>
  </p:notesMasterIdLst>
  <p:handoutMasterIdLst>
    <p:handoutMasterId r:id="rId92"/>
  </p:handoutMasterIdLst>
  <p:sldIdLst>
    <p:sldId id="669" r:id="rId6"/>
    <p:sldId id="677" r:id="rId7"/>
    <p:sldId id="696" r:id="rId8"/>
    <p:sldId id="712" r:id="rId9"/>
    <p:sldId id="710" r:id="rId10"/>
    <p:sldId id="711" r:id="rId11"/>
    <p:sldId id="709" r:id="rId12"/>
    <p:sldId id="689" r:id="rId13"/>
    <p:sldId id="690" r:id="rId14"/>
    <p:sldId id="636" r:id="rId15"/>
    <p:sldId id="540" r:id="rId16"/>
    <p:sldId id="674" r:id="rId17"/>
    <p:sldId id="631" r:id="rId18"/>
    <p:sldId id="714" r:id="rId19"/>
    <p:sldId id="644" r:id="rId20"/>
    <p:sldId id="649" r:id="rId21"/>
    <p:sldId id="650" r:id="rId22"/>
    <p:sldId id="671" r:id="rId23"/>
    <p:sldId id="672" r:id="rId24"/>
    <p:sldId id="713" r:id="rId25"/>
    <p:sldId id="654" r:id="rId26"/>
    <p:sldId id="716" r:id="rId27"/>
    <p:sldId id="656" r:id="rId28"/>
    <p:sldId id="657" r:id="rId29"/>
    <p:sldId id="715" r:id="rId30"/>
    <p:sldId id="660" r:id="rId31"/>
    <p:sldId id="662" r:id="rId32"/>
    <p:sldId id="717" r:id="rId33"/>
    <p:sldId id="663" r:id="rId34"/>
    <p:sldId id="718" r:id="rId35"/>
    <p:sldId id="668" r:id="rId36"/>
    <p:sldId id="719" r:id="rId37"/>
    <p:sldId id="670" r:id="rId38"/>
    <p:sldId id="720" r:id="rId39"/>
    <p:sldId id="726" r:id="rId40"/>
    <p:sldId id="727" r:id="rId41"/>
    <p:sldId id="665" r:id="rId42"/>
    <p:sldId id="675" r:id="rId43"/>
    <p:sldId id="728" r:id="rId44"/>
    <p:sldId id="676" r:id="rId45"/>
    <p:sldId id="729" r:id="rId46"/>
    <p:sldId id="730" r:id="rId47"/>
    <p:sldId id="678" r:id="rId48"/>
    <p:sldId id="680" r:id="rId49"/>
    <p:sldId id="681" r:id="rId50"/>
    <p:sldId id="721" r:id="rId51"/>
    <p:sldId id="731" r:id="rId52"/>
    <p:sldId id="722" r:id="rId53"/>
    <p:sldId id="723" r:id="rId54"/>
    <p:sldId id="685" r:id="rId55"/>
    <p:sldId id="684" r:id="rId56"/>
    <p:sldId id="724" r:id="rId57"/>
    <p:sldId id="700" r:id="rId58"/>
    <p:sldId id="701" r:id="rId59"/>
    <p:sldId id="702" r:id="rId60"/>
    <p:sldId id="704" r:id="rId61"/>
    <p:sldId id="703" r:id="rId62"/>
    <p:sldId id="705" r:id="rId63"/>
    <p:sldId id="706" r:id="rId64"/>
    <p:sldId id="738" r:id="rId65"/>
    <p:sldId id="739" r:id="rId66"/>
    <p:sldId id="765" r:id="rId67"/>
    <p:sldId id="766" r:id="rId68"/>
    <p:sldId id="775" r:id="rId69"/>
    <p:sldId id="767" r:id="rId70"/>
    <p:sldId id="776" r:id="rId71"/>
    <p:sldId id="762" r:id="rId72"/>
    <p:sldId id="777" r:id="rId73"/>
    <p:sldId id="778" r:id="rId74"/>
    <p:sldId id="779" r:id="rId75"/>
    <p:sldId id="780" r:id="rId76"/>
    <p:sldId id="732" r:id="rId77"/>
    <p:sldId id="737" r:id="rId78"/>
    <p:sldId id="733" r:id="rId79"/>
    <p:sldId id="781" r:id="rId80"/>
    <p:sldId id="735" r:id="rId81"/>
    <p:sldId id="736" r:id="rId82"/>
    <p:sldId id="782" r:id="rId83"/>
    <p:sldId id="783" r:id="rId84"/>
    <p:sldId id="784" r:id="rId85"/>
    <p:sldId id="768" r:id="rId86"/>
    <p:sldId id="769" r:id="rId87"/>
    <p:sldId id="770" r:id="rId88"/>
    <p:sldId id="771" r:id="rId89"/>
    <p:sldId id="78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2FBDD5"/>
    <a:srgbClr val="88DAE7"/>
    <a:srgbClr val="E7E7E8"/>
    <a:srgbClr val="4D4D4D"/>
    <a:srgbClr val="4F5683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 autoAdjust="0"/>
    <p:restoredTop sz="81571" autoAdjust="0"/>
  </p:normalViewPr>
  <p:slideViewPr>
    <p:cSldViewPr snapToGrid="0">
      <p:cViewPr varScale="1">
        <p:scale>
          <a:sx n="89" d="100"/>
          <a:sy n="89" d="100"/>
        </p:scale>
        <p:origin x="108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3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13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50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68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36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2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34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2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08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1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48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1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27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816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34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png"/><Relationship Id="rId14" Type="http://schemas.microsoft.com/office/2007/relationships/diagramDrawing" Target="../diagrams/drawing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 </a:t>
            </a:r>
          </a:p>
          <a:p>
            <a:endParaRPr lang="en-US" sz="3600" dirty="0"/>
          </a:p>
          <a:p>
            <a:r>
              <a:rPr lang="en-US" sz="3600">
                <a:solidFill>
                  <a:schemeClr val="tx1">
                    <a:lumMod val="60000"/>
                    <a:lumOff val="40000"/>
                  </a:schemeClr>
                </a:solidFill>
              </a:rPr>
              <a:t>NOSQL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EXERCISE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2523" y="1859459"/>
            <a:ext cx="8694812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I INSTALL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REDSHIFT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MY LAPTOP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TYPICAL APPLICATION SCENARIOS FOR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 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 DATA OVER MULTIPLE NODES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39697"/>
              </p:ext>
            </p:extLst>
          </p:nvPr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04898"/>
              </p:ext>
            </p:extLst>
          </p:nvPr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2" y="1430905"/>
            <a:ext cx="7994466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DD96C-2F86-498C-A62F-756259D7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5"/>
          <a:stretch/>
        </p:blipFill>
        <p:spPr>
          <a:xfrm>
            <a:off x="358631" y="1578152"/>
            <a:ext cx="8801164" cy="3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365" y="1034049"/>
            <a:ext cx="4544834" cy="4374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MEMORY (VERY FAST )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SUPPORTS TRANSACTION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EXPIRING KEY</a:t>
            </a: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9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314321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ZEPPELIN NOTEBOOK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3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454" y="1055112"/>
            <a:ext cx="3889681" cy="255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PROFILE  FOR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Image result for pinteres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9" y="2103929"/>
            <a:ext cx="1345091" cy="13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gnetic Disk 6"/>
          <p:cNvSpPr/>
          <p:nvPr/>
        </p:nvSpPr>
        <p:spPr>
          <a:xfrm>
            <a:off x="4540465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USER PROFILE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384693" y="1725061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7768870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TAG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SEARCH ENGINE</a:t>
            </a:r>
          </a:p>
        </p:txBody>
      </p:sp>
      <p:sp>
        <p:nvSpPr>
          <p:cNvPr id="11" name="Up-Down Arrow 10"/>
          <p:cNvSpPr/>
          <p:nvPr/>
        </p:nvSpPr>
        <p:spPr>
          <a:xfrm rot="2644290">
            <a:off x="6005759" y="3046949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Up-Down Arrow 11"/>
          <p:cNvSpPr/>
          <p:nvPr/>
        </p:nvSpPr>
        <p:spPr>
          <a:xfrm rot="18818708">
            <a:off x="7548124" y="3035626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804" y="5379695"/>
            <a:ext cx="8230138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 OF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PINTEREST HAD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8000+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REDIS SHARDS ON AMAZON CLOUD</a:t>
            </a:r>
          </a:p>
        </p:txBody>
      </p:sp>
    </p:spTree>
    <p:extLst>
      <p:ext uri="{BB962C8B-B14F-4D97-AF65-F5344CB8AC3E}">
        <p14:creationId xmlns:p14="http://schemas.microsoft.com/office/powerpoint/2010/main" val="253582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040" y="1045037"/>
            <a:ext cx="2585195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MESSAGING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775461" y="4761039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 DB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1852845" y="307173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1984" y="2138746"/>
            <a:ext cx="1475836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383833" y="3360197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31618" y="3948959"/>
            <a:ext cx="1486203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5259226" y="1503190"/>
            <a:ext cx="390617" cy="27448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</p:cNvCxnSpPr>
          <p:nvPr/>
        </p:nvCxnSpPr>
        <p:spPr>
          <a:xfrm rot="16200000" flipH="1">
            <a:off x="5322435" y="2978782"/>
            <a:ext cx="541538" cy="24674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6661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1869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7077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72285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2704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225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44329" y="3958650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30" name="Flowchart: Magnetic Disk 29"/>
          <p:cNvSpPr/>
          <p:nvPr/>
        </p:nvSpPr>
        <p:spPr>
          <a:xfrm>
            <a:off x="9030657" y="2525601"/>
            <a:ext cx="1365370" cy="197299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8474717" y="330601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05308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3145" y="307262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22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4926319" y="3321835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49106" y="265600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9540" y="2011118"/>
            <a:ext cx="6644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ITEM FROM SALES WHERE COUNTRY=‘HU’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3927"/>
              </p:ext>
            </p:extLst>
          </p:nvPr>
        </p:nvGraphicFramePr>
        <p:xfrm>
          <a:off x="3280652" y="4769627"/>
          <a:ext cx="3858151" cy="117858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7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Sales</a:t>
                      </a:r>
                      <a:r>
                        <a:rPr lang="en-US" sz="1400" b="1" i="0" u="none" strike="noStrike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ID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Flower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Space ship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Oracle 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9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5CAD17EE-D28E-4F73-A220-BD58C485CABE}"/>
              </a:ext>
            </a:extLst>
          </p:cNvPr>
          <p:cNvSpPr/>
          <p:nvPr/>
        </p:nvSpPr>
        <p:spPr>
          <a:xfrm rot="10800000">
            <a:off x="3971456" y="3368866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AA7347C1-CC20-4DFE-843F-F67E3517023E}"/>
              </a:ext>
            </a:extLst>
          </p:cNvPr>
          <p:cNvSpPr/>
          <p:nvPr/>
        </p:nvSpPr>
        <p:spPr>
          <a:xfrm>
            <a:off x="4047390" y="2427952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5FD0AD4-EFC7-4E7A-9BD9-D3092C8429DB}"/>
              </a:ext>
            </a:extLst>
          </p:cNvPr>
          <p:cNvSpPr/>
          <p:nvPr/>
        </p:nvSpPr>
        <p:spPr>
          <a:xfrm>
            <a:off x="4901120" y="2645455"/>
            <a:ext cx="1154787" cy="1019354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CACHE</a:t>
            </a: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B5561C9A-D105-43A2-B289-3A03EB6E19E2}"/>
              </a:ext>
            </a:extLst>
          </p:cNvPr>
          <p:cNvSpPr/>
          <p:nvPr/>
        </p:nvSpPr>
        <p:spPr>
          <a:xfrm>
            <a:off x="6749714" y="2435370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4">
            <a:extLst>
              <a:ext uri="{FF2B5EF4-FFF2-40B4-BE49-F238E27FC236}">
                <a16:creationId xmlns:a16="http://schemas.microsoft.com/office/drawing/2014/main" id="{6AACAD61-D87B-4BB5-8873-41636026F668}"/>
              </a:ext>
            </a:extLst>
          </p:cNvPr>
          <p:cNvSpPr/>
          <p:nvPr/>
        </p:nvSpPr>
        <p:spPr>
          <a:xfrm rot="10800000">
            <a:off x="6720009" y="3229803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FC807-0F10-4451-AFCA-BF3817142A8D}"/>
              </a:ext>
            </a:extLst>
          </p:cNvPr>
          <p:cNvSpPr/>
          <p:nvPr/>
        </p:nvSpPr>
        <p:spPr>
          <a:xfrm>
            <a:off x="4588151" y="4482983"/>
            <a:ext cx="1780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QUERY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205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089" y="1182593"/>
            <a:ext cx="8922057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RELATIONSHIPS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HIERARCHY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BY MULTIPLE DIMENSIONS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CANNOT </a:t>
            </a:r>
            <a:r>
              <a:rPr lang="en-US" sz="280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 DISTINCT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C290D-379D-4610-9A60-6981351C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73" y="1795450"/>
            <a:ext cx="7391454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112845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6" y="1281881"/>
            <a:ext cx="7217040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DOWNSAMPLING AND DATA RETENTION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SQL LIKE QUERIES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ECOSYSTEM FOR 	ACQUISITION,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STORAGE,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PROCESSING,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AND VISUALIZATION  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885067" y="1538668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INFLUX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Measurement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Field,Tag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Join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5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INFLUXDB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ok a következőre: influxdb logo">
            <a:extLst>
              <a:ext uri="{FF2B5EF4-FFF2-40B4-BE49-F238E27FC236}">
                <a16:creationId xmlns:a16="http://schemas.microsoft.com/office/drawing/2014/main" id="{70075778-84DE-4CBE-8DD5-0314AA0B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3" y="3090725"/>
            <a:ext cx="5818242" cy="11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6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525" y="1336091"/>
            <a:ext cx="89220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FLUX WHICH YOU WANT TO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TRANSFORM / AGGREGATE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REAL TIME ANALYTICS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5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768" y="1317525"/>
            <a:ext cx="8922057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DON’T HAVE TIME SERIES DATA FLUX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NEED TRANSACTION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2A8E4-E25C-4CC9-A2D9-6A79AF82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81" y="1790688"/>
            <a:ext cx="8639238" cy="3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1412950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500379" y="1412950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471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USES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9250" y="201388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https://www.mongodb.com/industries/</a:t>
            </a:r>
          </a:p>
        </p:txBody>
      </p:sp>
      <p:pic>
        <p:nvPicPr>
          <p:cNvPr id="3074" name="Picture 2" descr="Image result for ebay logo">
            <a:extLst>
              <a:ext uri="{FF2B5EF4-FFF2-40B4-BE49-F238E27FC236}">
                <a16:creationId xmlns:a16="http://schemas.microsoft.com/office/drawing/2014/main" id="{7E1BC941-CB68-4BEF-B224-00289031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9" y="3114493"/>
            <a:ext cx="2371091" cy="10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éptalálatok a következőre: gov.uk">
            <a:extLst>
              <a:ext uri="{FF2B5EF4-FFF2-40B4-BE49-F238E27FC236}">
                <a16:creationId xmlns:a16="http://schemas.microsoft.com/office/drawing/2014/main" id="{48F26A6F-0A11-448C-9D57-91E24883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8" y="3320908"/>
            <a:ext cx="3649990" cy="62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éptalálatok a következőre: hsbc logo">
            <a:extLst>
              <a:ext uri="{FF2B5EF4-FFF2-40B4-BE49-F238E27FC236}">
                <a16:creationId xmlns:a16="http://schemas.microsoft.com/office/drawing/2014/main" id="{6C6F3E00-812F-4DD5-B345-6DC1B8F3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97" y="1943087"/>
            <a:ext cx="3435132" cy="33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88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WHEN NOT TO 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7386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LAST DAY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F9728-95D9-48D2-B79C-BECE34E5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3" y="1457310"/>
            <a:ext cx="857256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GOOGLE ANALYTICS</a:t>
            </a:r>
          </a:p>
        </p:txBody>
      </p:sp>
      <p:pic>
        <p:nvPicPr>
          <p:cNvPr id="1026" name="Picture 2" descr="Képtalálat a következőre: „google analytic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359025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9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B4E6-60AA-4844-AE46-95143751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20" y="1628762"/>
            <a:ext cx="8115359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TO USE SEARCH ENGINES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06" y="1182163"/>
            <a:ext cx="10192314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NEED COMPLEX DOCUMENT QUERIES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 (EBAY, EXPEDIA)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 (NETFLIX)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SEARCH (WIKIPEDIA)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VARIETY</a:t>
            </a:r>
          </a:p>
        </p:txBody>
      </p:sp>
      <p:sp>
        <p:nvSpPr>
          <p:cNvPr id="2" name="Rectangle 1"/>
          <p:cNvSpPr/>
          <p:nvPr/>
        </p:nvSpPr>
        <p:spPr>
          <a:xfrm>
            <a:off x="557014" y="2031388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D9460-C056-487A-95D9-7D185CC96AF2}"/>
              </a:ext>
            </a:extLst>
          </p:cNvPr>
          <p:cNvSpPr/>
          <p:nvPr/>
        </p:nvSpPr>
        <p:spPr>
          <a:xfrm>
            <a:off x="6655140" y="2099457"/>
            <a:ext cx="319189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 BASED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SQL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SCHEMA FREE JSON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DATABASE WITH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VISUALIZATION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2AB53B-C131-416E-AA5B-5315630E4481}"/>
              </a:ext>
            </a:extLst>
          </p:cNvPr>
          <p:cNvSpPr/>
          <p:nvPr/>
        </p:nvSpPr>
        <p:spPr>
          <a:xfrm>
            <a:off x="6178594" y="220395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69956-385E-4ECC-90E0-1B5C0398EC45}"/>
              </a:ext>
            </a:extLst>
          </p:cNvPr>
          <p:cNvSpPr/>
          <p:nvPr/>
        </p:nvSpPr>
        <p:spPr>
          <a:xfrm>
            <a:off x="6178594" y="3633041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AEE90B-317E-4FB4-9275-D8A0F999EA88}"/>
              </a:ext>
            </a:extLst>
          </p:cNvPr>
          <p:cNvSpPr/>
          <p:nvPr/>
        </p:nvSpPr>
        <p:spPr>
          <a:xfrm>
            <a:off x="6178594" y="4746495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864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/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28527</TotalTime>
  <Words>1827</Words>
  <Application>Microsoft Macintosh PowerPoint</Application>
  <PresentationFormat>Widescreen</PresentationFormat>
  <Paragraphs>616</Paragraphs>
  <Slides>85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1755</cp:revision>
  <cp:lastPrinted>2014-07-09T13:30:36Z</cp:lastPrinted>
  <dcterms:created xsi:type="dcterms:W3CDTF">2014-07-08T13:27:24Z</dcterms:created>
  <dcterms:modified xsi:type="dcterms:W3CDTF">2021-10-24T13:15:10Z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